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varScale="1">
        <p:scale>
          <a:sx n="78" d="100"/>
          <a:sy n="78" d="100"/>
        </p:scale>
        <p:origin x="6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2CD25-78F5-57F4-7D44-6A12E88598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7F8A43-B216-FD37-CEB0-85DFF4A557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6A0015-E1A3-3B07-00D1-58514842031C}"/>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5" name="Espace réservé du pied de page 4">
            <a:extLst>
              <a:ext uri="{FF2B5EF4-FFF2-40B4-BE49-F238E27FC236}">
                <a16:creationId xmlns:a16="http://schemas.microsoft.com/office/drawing/2014/main" id="{D6399641-5917-83E1-5383-E699E82B5B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46409-9287-70BB-DDFE-B77B986013FC}"/>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236504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8AA0E-BCBC-8404-14F0-A4A7DD7D48D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0F56D4D-63BD-C9BD-A465-B2F70BE2184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65DC79-2CBB-F41A-5699-7AF9CB17C6B9}"/>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5" name="Espace réservé du pied de page 4">
            <a:extLst>
              <a:ext uri="{FF2B5EF4-FFF2-40B4-BE49-F238E27FC236}">
                <a16:creationId xmlns:a16="http://schemas.microsoft.com/office/drawing/2014/main" id="{7A7FEB54-D2F7-EF13-00E7-D223FF0708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20B77B-1A35-188A-A15E-76F46FAC1A70}"/>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248239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67A1190-9488-708C-C7DE-279EFCBE961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557BEA4-DDE9-D204-B8F5-14E2B45F592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7BCFD-FD55-6F7A-3E9C-A8A1C98C0A29}"/>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5" name="Espace réservé du pied de page 4">
            <a:extLst>
              <a:ext uri="{FF2B5EF4-FFF2-40B4-BE49-F238E27FC236}">
                <a16:creationId xmlns:a16="http://schemas.microsoft.com/office/drawing/2014/main" id="{883B9FCA-FB38-C7FE-13B8-8327DE4561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A5ABF2-EC9F-6EC2-38E8-A3A501CBBF04}"/>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415752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1D676-8140-0576-E0CC-41004BEC7F88}"/>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9C67F4AD-EA21-DBD2-1622-620FB2F99F62}"/>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AAE46F6-0711-99A6-655A-B05CE55BAC70}"/>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5" name="Espace réservé du pied de page 4">
            <a:extLst>
              <a:ext uri="{FF2B5EF4-FFF2-40B4-BE49-F238E27FC236}">
                <a16:creationId xmlns:a16="http://schemas.microsoft.com/office/drawing/2014/main" id="{565E09CC-F417-D429-F656-841C1BA23D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CBD6EA-171D-3223-18ED-11F93A299E48}"/>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143871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234F6-9C9D-9C59-CE80-7FCB888474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6331DD-4D75-9A5B-EABD-6E544C53FB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37AC52-6141-D3AC-C714-A86F40B23E72}"/>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5" name="Espace réservé du pied de page 4">
            <a:extLst>
              <a:ext uri="{FF2B5EF4-FFF2-40B4-BE49-F238E27FC236}">
                <a16:creationId xmlns:a16="http://schemas.microsoft.com/office/drawing/2014/main" id="{5B4E5A10-1879-C3D7-2A25-B5CD6FE610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06B618-E9A0-9B6F-7EE9-70F8F2E121F3}"/>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423975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1B0B3-D64C-16D3-588D-70B942890A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7CDE67-2D26-C42D-FE5E-BF9F463BC12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AB435F6-8852-54C7-84B0-0AEAAF58CE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35AEC9D-5C15-68CA-F47D-1A1943E32AD8}"/>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6" name="Espace réservé du pied de page 5">
            <a:extLst>
              <a:ext uri="{FF2B5EF4-FFF2-40B4-BE49-F238E27FC236}">
                <a16:creationId xmlns:a16="http://schemas.microsoft.com/office/drawing/2014/main" id="{DF5C3A7A-D567-5925-5F27-8443B25917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29D489-4C41-C6EF-4D29-A18501448394}"/>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255387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B8053-C9CA-AC40-8855-8A17FB601A8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FC2D1A0-B824-3503-72FE-0B8B724039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FF12B47-7B24-B0C1-AB98-519873AA67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58730B-19D6-3662-B0EE-E7A96F5A9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7298933-EEE9-C2AE-E934-187FABF684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19E8314-089C-E9E5-F101-A96BB9638282}"/>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8" name="Espace réservé du pied de page 7">
            <a:extLst>
              <a:ext uri="{FF2B5EF4-FFF2-40B4-BE49-F238E27FC236}">
                <a16:creationId xmlns:a16="http://schemas.microsoft.com/office/drawing/2014/main" id="{E5019EAC-5EF7-6049-14B1-A37365EA59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516ED15-9DDE-A9E5-0A74-1AD1A084DC64}"/>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411569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C6E7A-9B5C-C80C-E401-AE46B47FFC1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D56125B-3977-E0D4-D6C0-18C43D1AA0E8}"/>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4" name="Espace réservé du pied de page 3">
            <a:extLst>
              <a:ext uri="{FF2B5EF4-FFF2-40B4-BE49-F238E27FC236}">
                <a16:creationId xmlns:a16="http://schemas.microsoft.com/office/drawing/2014/main" id="{0DEA188B-3410-E048-3D69-A3AC6F59A61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E51E2F6-0C5B-80FE-B18D-BD80B92C4478}"/>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72134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DC03E76-F7F9-0736-DF0D-8097DDDC045C}"/>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3" name="Espace réservé du pied de page 2">
            <a:extLst>
              <a:ext uri="{FF2B5EF4-FFF2-40B4-BE49-F238E27FC236}">
                <a16:creationId xmlns:a16="http://schemas.microsoft.com/office/drawing/2014/main" id="{4C9710B6-86B7-389C-E113-350A3693CE0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C8BADC-679A-A012-029D-AD80D3A3E533}"/>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41221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5CABD-5D86-D110-6DC1-5DF7DA9887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8689C68-AF45-50A2-FE70-E2EAEA151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B4AED30-87A6-AFBC-CCFC-470B1E4F8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4E71C3-B959-F63C-BA5B-3A58DCCEDA44}"/>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6" name="Espace réservé du pied de page 5">
            <a:extLst>
              <a:ext uri="{FF2B5EF4-FFF2-40B4-BE49-F238E27FC236}">
                <a16:creationId xmlns:a16="http://schemas.microsoft.com/office/drawing/2014/main" id="{3D504446-45D6-C25D-136E-6F061E4178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97B5EE-BB96-2CF7-F4EF-DDAA75385CA3}"/>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196336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07E75-CFDA-4EDE-DA05-AB307DE752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8E616F-CA72-B975-09BB-5DBC49D9F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1460EE-503E-ECEB-2B12-81EB65726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53DCCF-5FB3-61CD-F110-D550431B91F3}"/>
              </a:ext>
            </a:extLst>
          </p:cNvPr>
          <p:cNvSpPr>
            <a:spLocks noGrp="1"/>
          </p:cNvSpPr>
          <p:nvPr>
            <p:ph type="dt" sz="half" idx="10"/>
          </p:nvPr>
        </p:nvSpPr>
        <p:spPr/>
        <p:txBody>
          <a:bodyPr/>
          <a:lstStyle/>
          <a:p>
            <a:fld id="{C5C8B035-4995-4566-8AC8-AE5356FBFCFD}" type="datetimeFigureOut">
              <a:rPr lang="fr-FR" smtClean="0"/>
              <a:t>15/03/2025</a:t>
            </a:fld>
            <a:endParaRPr lang="fr-FR"/>
          </a:p>
        </p:txBody>
      </p:sp>
      <p:sp>
        <p:nvSpPr>
          <p:cNvPr id="6" name="Espace réservé du pied de page 5">
            <a:extLst>
              <a:ext uri="{FF2B5EF4-FFF2-40B4-BE49-F238E27FC236}">
                <a16:creationId xmlns:a16="http://schemas.microsoft.com/office/drawing/2014/main" id="{5EAF1701-BD2E-33CB-30FD-12F14957B2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033388-23B4-C74B-6214-D87A05EDA578}"/>
              </a:ext>
            </a:extLst>
          </p:cNvPr>
          <p:cNvSpPr>
            <a:spLocks noGrp="1"/>
          </p:cNvSpPr>
          <p:nvPr>
            <p:ph type="sldNum" sz="quarter" idx="12"/>
          </p:nvPr>
        </p:nvSpPr>
        <p:spPr/>
        <p:txBody>
          <a:bodyPr/>
          <a:lstStyle/>
          <a:p>
            <a:fld id="{CAFD8479-344F-4F6F-9A8C-6F3D45E1F5E4}" type="slidenum">
              <a:rPr lang="fr-FR" smtClean="0"/>
              <a:t>‹N°›</a:t>
            </a:fld>
            <a:endParaRPr lang="fr-FR"/>
          </a:p>
        </p:txBody>
      </p:sp>
    </p:spTree>
    <p:extLst>
      <p:ext uri="{BB962C8B-B14F-4D97-AF65-F5344CB8AC3E}">
        <p14:creationId xmlns:p14="http://schemas.microsoft.com/office/powerpoint/2010/main" val="334756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81F55D0-8653-87C0-3D9F-6236DBBED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482B15D-C390-9318-5190-A1647F497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AA61D40-3393-BFBF-2AC7-99BEE42B3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8B035-4995-4566-8AC8-AE5356FBFCFD}" type="datetimeFigureOut">
              <a:rPr lang="fr-FR" smtClean="0"/>
              <a:t>15/03/2025</a:t>
            </a:fld>
            <a:endParaRPr lang="fr-FR"/>
          </a:p>
        </p:txBody>
      </p:sp>
      <p:sp>
        <p:nvSpPr>
          <p:cNvPr id="5" name="Espace réservé du pied de page 4">
            <a:extLst>
              <a:ext uri="{FF2B5EF4-FFF2-40B4-BE49-F238E27FC236}">
                <a16:creationId xmlns:a16="http://schemas.microsoft.com/office/drawing/2014/main" id="{F060168F-3E14-4FEA-1F30-3923EECF7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FAD371E-BDD8-36BD-458E-716C15131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FD8479-344F-4F6F-9A8C-6F3D45E1F5E4}" type="slidenum">
              <a:rPr lang="fr-FR" smtClean="0"/>
              <a:t>‹N°›</a:t>
            </a:fld>
            <a:endParaRPr lang="fr-FR"/>
          </a:p>
        </p:txBody>
      </p:sp>
    </p:spTree>
    <p:extLst>
      <p:ext uri="{BB962C8B-B14F-4D97-AF65-F5344CB8AC3E}">
        <p14:creationId xmlns:p14="http://schemas.microsoft.com/office/powerpoint/2010/main" val="3937502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3D868-99E5-F138-9067-EE3054D2E55E}"/>
              </a:ext>
            </a:extLst>
          </p:cNvPr>
          <p:cNvSpPr>
            <a:spLocks noGrp="1"/>
          </p:cNvSpPr>
          <p:nvPr>
            <p:ph type="ctrTitle"/>
          </p:nvPr>
        </p:nvSpPr>
        <p:spPr/>
        <p:txBody>
          <a:bodyPr>
            <a:normAutofit/>
          </a:bodyPr>
          <a:lstStyle/>
          <a:p>
            <a:r>
              <a:rPr lang="fr-FR" sz="4400" b="1" dirty="0">
                <a:latin typeface="Times New Roman" panose="02020603050405020304" pitchFamily="18" charset="0"/>
                <a:cs typeface="Times New Roman" panose="02020603050405020304" pitchFamily="18" charset="0"/>
              </a:rPr>
              <a:t>IL Y A 80 ANS, L’ARMÉE ROUGE ENTRAIT À AUSCHWITZ</a:t>
            </a:r>
          </a:p>
        </p:txBody>
      </p:sp>
      <p:sp>
        <p:nvSpPr>
          <p:cNvPr id="3" name="Sous-titre 2">
            <a:extLst>
              <a:ext uri="{FF2B5EF4-FFF2-40B4-BE49-F238E27FC236}">
                <a16:creationId xmlns:a16="http://schemas.microsoft.com/office/drawing/2014/main" id="{18DCB13B-3E2C-3CBA-ECEE-9E76D82DCA03}"/>
              </a:ext>
            </a:extLst>
          </p:cNvPr>
          <p:cNvSpPr>
            <a:spLocks noGrp="1"/>
          </p:cNvSpPr>
          <p:nvPr>
            <p:ph type="subTitle" idx="1"/>
          </p:nvPr>
        </p:nvSpPr>
        <p:spPr/>
        <p:txBody>
          <a:bodyPr>
            <a:normAutofit fontScale="92500"/>
          </a:bodyPr>
          <a:lstStyle/>
          <a:p>
            <a:r>
              <a:rPr lang="fr-FR" sz="3600" i="1" dirty="0">
                <a:latin typeface="Times New Roman" panose="02020603050405020304" pitchFamily="18" charset="0"/>
                <a:cs typeface="Times New Roman" panose="02020603050405020304" pitchFamily="18" charset="0"/>
              </a:rPr>
              <a:t>Le marxisme et l’extermination des juifs d’Europe</a:t>
            </a:r>
          </a:p>
          <a:p>
            <a:r>
              <a:rPr lang="fr-FR" dirty="0">
                <a:latin typeface="Times New Roman" panose="02020603050405020304" pitchFamily="18" charset="0"/>
                <a:cs typeface="Times New Roman" panose="02020603050405020304" pitchFamily="18" charset="0"/>
              </a:rPr>
              <a:t>Week-end de formation du NPA Jeunes Révolutionnaires</a:t>
            </a:r>
          </a:p>
          <a:p>
            <a:r>
              <a:rPr lang="fr-FR" dirty="0">
                <a:latin typeface="Times New Roman" panose="02020603050405020304" pitchFamily="18" charset="0"/>
                <a:cs typeface="Times New Roman" panose="02020603050405020304" pitchFamily="18" charset="0"/>
              </a:rPr>
              <a:t>15 &amp; 16 mars 2025</a:t>
            </a:r>
          </a:p>
        </p:txBody>
      </p:sp>
    </p:spTree>
    <p:extLst>
      <p:ext uri="{BB962C8B-B14F-4D97-AF65-F5344CB8AC3E}">
        <p14:creationId xmlns:p14="http://schemas.microsoft.com/office/powerpoint/2010/main" val="376926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7785CC-098B-C094-5333-2E70C99AC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732" y="469672"/>
            <a:ext cx="4410536" cy="59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5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8D3E08-62FF-C18F-F16D-8F027F07D6C0}"/>
              </a:ext>
            </a:extLst>
          </p:cNvPr>
          <p:cNvSpPr>
            <a:spLocks noGrp="1"/>
          </p:cNvSpPr>
          <p:nvPr>
            <p:ph type="title"/>
          </p:nvPr>
        </p:nvSpPr>
        <p:spPr/>
        <p:txBody>
          <a:bodyPr/>
          <a:lstStyle/>
          <a:p>
            <a:r>
              <a:rPr lang="fr-FR" dirty="0"/>
              <a:t>Comprendre la Shoah</a:t>
            </a:r>
          </a:p>
        </p:txBody>
      </p:sp>
      <p:pic>
        <p:nvPicPr>
          <p:cNvPr id="5" name="Espace réservé du contenu 4" descr="Une image contenant plein air, ciel, nature, sol&#10;&#10;Le contenu généré par l’IA peut être incorrect.">
            <a:extLst>
              <a:ext uri="{FF2B5EF4-FFF2-40B4-BE49-F238E27FC236}">
                <a16:creationId xmlns:a16="http://schemas.microsoft.com/office/drawing/2014/main" id="{173E2419-BD02-4F2A-5E80-5297043468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6698219" cy="4515388"/>
          </a:xfrm>
        </p:spPr>
      </p:pic>
      <p:sp>
        <p:nvSpPr>
          <p:cNvPr id="6" name="ZoneTexte 5">
            <a:extLst>
              <a:ext uri="{FF2B5EF4-FFF2-40B4-BE49-F238E27FC236}">
                <a16:creationId xmlns:a16="http://schemas.microsoft.com/office/drawing/2014/main" id="{5C9B2A82-9EDC-6740-2E0B-8670C2E59F83}"/>
              </a:ext>
            </a:extLst>
          </p:cNvPr>
          <p:cNvSpPr txBox="1"/>
          <p:nvPr/>
        </p:nvSpPr>
        <p:spPr>
          <a:xfrm>
            <a:off x="7641374" y="3105834"/>
            <a:ext cx="4255038"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Les </a:t>
            </a:r>
            <a:r>
              <a:rPr lang="fr-FR" i="1" dirty="0">
                <a:latin typeface="Times New Roman" panose="02020603050405020304" pitchFamily="18" charset="0"/>
                <a:cs typeface="Times New Roman" panose="02020603050405020304" pitchFamily="18" charset="0"/>
              </a:rPr>
              <a:t>Einsatzgruppen</a:t>
            </a:r>
            <a:r>
              <a:rPr lang="fr-FR" dirty="0">
                <a:latin typeface="Times New Roman" panose="02020603050405020304" pitchFamily="18" charset="0"/>
                <a:cs typeface="Times New Roman" panose="02020603050405020304" pitchFamily="18" charset="0"/>
              </a:rPr>
              <a:t>, « unités spéciales », les bourreaux de la Shoah par balles</a:t>
            </a:r>
          </a:p>
        </p:txBody>
      </p:sp>
    </p:spTree>
    <p:extLst>
      <p:ext uri="{BB962C8B-B14F-4D97-AF65-F5344CB8AC3E}">
        <p14:creationId xmlns:p14="http://schemas.microsoft.com/office/powerpoint/2010/main" val="26558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0561A-AB93-4153-3399-072887CE9744}"/>
              </a:ext>
            </a:extLst>
          </p:cNvPr>
          <p:cNvSpPr>
            <a:spLocks noGrp="1"/>
          </p:cNvSpPr>
          <p:nvPr>
            <p:ph type="title"/>
          </p:nvPr>
        </p:nvSpPr>
        <p:spPr/>
        <p:txBody>
          <a:bodyPr/>
          <a:lstStyle/>
          <a:p>
            <a:endParaRPr lang="fr-FR"/>
          </a:p>
        </p:txBody>
      </p:sp>
      <p:pic>
        <p:nvPicPr>
          <p:cNvPr id="5" name="Espace réservé du contenu 4" descr="Une image contenant texte, carte, atlas&#10;&#10;Le contenu généré par l’IA peut être incorrect.">
            <a:extLst>
              <a:ext uri="{FF2B5EF4-FFF2-40B4-BE49-F238E27FC236}">
                <a16:creationId xmlns:a16="http://schemas.microsoft.com/office/drawing/2014/main" id="{99C06F45-272E-6BF2-BF09-E89A5DA380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800" y="-11107"/>
            <a:ext cx="10312399" cy="6869107"/>
          </a:xfrm>
        </p:spPr>
      </p:pic>
    </p:spTree>
    <p:extLst>
      <p:ext uri="{BB962C8B-B14F-4D97-AF65-F5344CB8AC3E}">
        <p14:creationId xmlns:p14="http://schemas.microsoft.com/office/powerpoint/2010/main" val="25689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rte, atlas">
            <a:extLst>
              <a:ext uri="{FF2B5EF4-FFF2-40B4-BE49-F238E27FC236}">
                <a16:creationId xmlns:a16="http://schemas.microsoft.com/office/drawing/2014/main" id="{94581975-D5C4-D115-D3A8-92253F056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04" y="761347"/>
            <a:ext cx="8129991" cy="5335306"/>
          </a:xfrm>
          <a:prstGeom prst="rect">
            <a:avLst/>
          </a:prstGeom>
        </p:spPr>
      </p:pic>
    </p:spTree>
    <p:extLst>
      <p:ext uri="{BB962C8B-B14F-4D97-AF65-F5344CB8AC3E}">
        <p14:creationId xmlns:p14="http://schemas.microsoft.com/office/powerpoint/2010/main" val="392763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5E8C5-5B8B-2776-61E7-D7EF2B23E93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0685391-547D-D560-FED0-B68EC10C5A2C}"/>
              </a:ext>
            </a:extLst>
          </p:cNvPr>
          <p:cNvSpPr>
            <a:spLocks noGrp="1"/>
          </p:cNvSpPr>
          <p:nvPr>
            <p:ph idx="1"/>
          </p:nvPr>
        </p:nvSpPr>
        <p:spPr/>
        <p:txBody>
          <a:bodyPr/>
          <a:lstStyle/>
          <a:p>
            <a:endParaRPr lang="fr-FR" dirty="0"/>
          </a:p>
        </p:txBody>
      </p:sp>
      <p:pic>
        <p:nvPicPr>
          <p:cNvPr id="5" name="Espace réservé du contenu 4" descr="Une image contenant ciel, habits, véhicule, transport&#10;&#10;Le contenu généré par l’IA peut être incorrect.">
            <a:extLst>
              <a:ext uri="{FF2B5EF4-FFF2-40B4-BE49-F238E27FC236}">
                <a16:creationId xmlns:a16="http://schemas.microsoft.com/office/drawing/2014/main" id="{A5F33A29-F913-4A7B-BD13-4636AA5D4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058" y="365125"/>
            <a:ext cx="7157884" cy="5180519"/>
          </a:xfrm>
          <a:prstGeom prst="rect">
            <a:avLst/>
          </a:prstGeom>
        </p:spPr>
      </p:pic>
      <p:sp>
        <p:nvSpPr>
          <p:cNvPr id="4" name="ZoneTexte 3">
            <a:extLst>
              <a:ext uri="{FF2B5EF4-FFF2-40B4-BE49-F238E27FC236}">
                <a16:creationId xmlns:a16="http://schemas.microsoft.com/office/drawing/2014/main" id="{782FF63A-0964-BA48-F55E-D873A10A2645}"/>
              </a:ext>
            </a:extLst>
          </p:cNvPr>
          <p:cNvSpPr txBox="1"/>
          <p:nvPr/>
        </p:nvSpPr>
        <p:spPr>
          <a:xfrm>
            <a:off x="2684206" y="5680581"/>
            <a:ext cx="6823587"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Les </a:t>
            </a:r>
            <a:r>
              <a:rPr lang="fr-FR" sz="2400" i="1" dirty="0" err="1">
                <a:latin typeface="Times New Roman" panose="02020603050405020304" pitchFamily="18" charset="0"/>
                <a:cs typeface="Times New Roman" panose="02020603050405020304" pitchFamily="18" charset="0"/>
              </a:rPr>
              <a:t>Gaswagen</a:t>
            </a:r>
            <a:r>
              <a:rPr lang="fr-FR" sz="2400" dirty="0">
                <a:latin typeface="Times New Roman" panose="02020603050405020304" pitchFamily="18" charset="0"/>
                <a:cs typeface="Times New Roman" panose="02020603050405020304" pitchFamily="18" charset="0"/>
              </a:rPr>
              <a:t>, camions où les déportés étaient gazés</a:t>
            </a:r>
          </a:p>
        </p:txBody>
      </p:sp>
    </p:spTree>
    <p:extLst>
      <p:ext uri="{BB962C8B-B14F-4D97-AF65-F5344CB8AC3E}">
        <p14:creationId xmlns:p14="http://schemas.microsoft.com/office/powerpoint/2010/main" val="427243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F0473-467B-7D31-0D75-8EB5779DEDD7}"/>
              </a:ext>
            </a:extLst>
          </p:cNvPr>
          <p:cNvSpPr>
            <a:spLocks noGrp="1"/>
          </p:cNvSpPr>
          <p:nvPr>
            <p:ph type="title"/>
          </p:nvPr>
        </p:nvSpPr>
        <p:spPr>
          <a:xfrm>
            <a:off x="838200" y="178311"/>
            <a:ext cx="10515600" cy="1325563"/>
          </a:xfrm>
        </p:spPr>
        <p:txBody>
          <a:bodyPr/>
          <a:lstStyle/>
          <a:p>
            <a:r>
              <a:rPr lang="fr-FR" dirty="0"/>
              <a:t>Rudolf </a:t>
            </a:r>
            <a:r>
              <a:rPr lang="fr-FR" dirty="0" err="1"/>
              <a:t>Höss</a:t>
            </a:r>
            <a:endParaRPr lang="fr-FR" dirty="0"/>
          </a:p>
        </p:txBody>
      </p:sp>
      <p:pic>
        <p:nvPicPr>
          <p:cNvPr id="5" name="Espace réservé du contenu 4" descr="Une image contenant Visage humain, habits, personne, homme&#10;&#10;Le contenu généré par l’IA peut être incorrect.">
            <a:extLst>
              <a:ext uri="{FF2B5EF4-FFF2-40B4-BE49-F238E27FC236}">
                <a16:creationId xmlns:a16="http://schemas.microsoft.com/office/drawing/2014/main" id="{9D9B6E73-CA50-4CAB-FD9E-7D8E808411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84421"/>
            <a:ext cx="3163529" cy="5005337"/>
          </a:xfrm>
        </p:spPr>
      </p:pic>
      <p:pic>
        <p:nvPicPr>
          <p:cNvPr id="7" name="Image 6" descr="Une image contenant noir et blanc, bâtiment, maison, Conception urbaine&#10;&#10;Le contenu généré par l’IA peut être incorrect.">
            <a:extLst>
              <a:ext uri="{FF2B5EF4-FFF2-40B4-BE49-F238E27FC236}">
                <a16:creationId xmlns:a16="http://schemas.microsoft.com/office/drawing/2014/main" id="{02BAAFE9-A270-C607-BE31-826A5D328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398" y="668241"/>
            <a:ext cx="6693402" cy="5521517"/>
          </a:xfrm>
          <a:prstGeom prst="rect">
            <a:avLst/>
          </a:prstGeom>
        </p:spPr>
      </p:pic>
    </p:spTree>
    <p:extLst>
      <p:ext uri="{BB962C8B-B14F-4D97-AF65-F5344CB8AC3E}">
        <p14:creationId xmlns:p14="http://schemas.microsoft.com/office/powerpoint/2010/main" val="46177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066A7D-6EDC-D5BE-F0F4-774260CBC2E6}"/>
              </a:ext>
            </a:extLst>
          </p:cNvPr>
          <p:cNvSpPr>
            <a:spLocks noGrp="1"/>
          </p:cNvSpPr>
          <p:nvPr>
            <p:ph type="title"/>
          </p:nvPr>
        </p:nvSpPr>
        <p:spPr/>
        <p:txBody>
          <a:bodyPr/>
          <a:lstStyle/>
          <a:p>
            <a:r>
              <a:rPr lang="fr-FR" dirty="0"/>
              <a:t>L’hypocrisie des Alliés</a:t>
            </a:r>
          </a:p>
        </p:txBody>
      </p:sp>
      <p:pic>
        <p:nvPicPr>
          <p:cNvPr id="5" name="Espace réservé du contenu 4" descr="Une image contenant habits, Visage humain, personne, uniforme militaire&#10;&#10;Le contenu généré par l’IA peut être incorrect.">
            <a:extLst>
              <a:ext uri="{FF2B5EF4-FFF2-40B4-BE49-F238E27FC236}">
                <a16:creationId xmlns:a16="http://schemas.microsoft.com/office/drawing/2014/main" id="{8C260E52-B63F-E532-C4BA-28FD7E6FA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5574" y="1471664"/>
            <a:ext cx="3467596" cy="4351338"/>
          </a:xfrm>
        </p:spPr>
      </p:pic>
      <p:pic>
        <p:nvPicPr>
          <p:cNvPr id="7" name="Image 6" descr="Une image contenant Visage humain, personne, habits, homme&#10;&#10;Le contenu généré par l’IA peut être incorrect.">
            <a:extLst>
              <a:ext uri="{FF2B5EF4-FFF2-40B4-BE49-F238E27FC236}">
                <a16:creationId xmlns:a16="http://schemas.microsoft.com/office/drawing/2014/main" id="{F90B6F2F-079D-9B26-713F-E0C7B29DD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94" y="1471665"/>
            <a:ext cx="3107732" cy="4351337"/>
          </a:xfrm>
          <a:prstGeom prst="rect">
            <a:avLst/>
          </a:prstGeom>
        </p:spPr>
      </p:pic>
      <p:pic>
        <p:nvPicPr>
          <p:cNvPr id="9" name="Image 8" descr="Une image contenant habits, homme, personne, intérieur&#10;&#10;Le contenu généré par l’IA peut être incorrect.">
            <a:extLst>
              <a:ext uri="{FF2B5EF4-FFF2-40B4-BE49-F238E27FC236}">
                <a16:creationId xmlns:a16="http://schemas.microsoft.com/office/drawing/2014/main" id="{5B7D0415-1BDA-2820-D35C-AB2D60FAA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932" y="1919287"/>
            <a:ext cx="4046336" cy="3019425"/>
          </a:xfrm>
          <a:prstGeom prst="rect">
            <a:avLst/>
          </a:prstGeom>
        </p:spPr>
      </p:pic>
    </p:spTree>
    <p:extLst>
      <p:ext uri="{BB962C8B-B14F-4D97-AF65-F5344CB8AC3E}">
        <p14:creationId xmlns:p14="http://schemas.microsoft.com/office/powerpoint/2010/main" val="166687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CD748-BD27-8803-D93D-22BACDAB90DF}"/>
              </a:ext>
            </a:extLst>
          </p:cNvPr>
          <p:cNvSpPr>
            <a:spLocks noGrp="1"/>
          </p:cNvSpPr>
          <p:nvPr>
            <p:ph type="title"/>
          </p:nvPr>
        </p:nvSpPr>
        <p:spPr>
          <a:xfrm>
            <a:off x="2572364" y="433847"/>
            <a:ext cx="7047271" cy="1325563"/>
          </a:xfrm>
        </p:spPr>
        <p:txBody>
          <a:bodyPr/>
          <a:lstStyle/>
          <a:p>
            <a:r>
              <a:rPr lang="fr-FR" dirty="0"/>
              <a:t>La résistance dans les camps</a:t>
            </a:r>
          </a:p>
        </p:txBody>
      </p:sp>
      <p:pic>
        <p:nvPicPr>
          <p:cNvPr id="5" name="Espace réservé du contenu 4" descr="Une image contenant plein air, ciel, herbe, pollution&#10;&#10;Le contenu généré par l’IA peut être incorrect.">
            <a:extLst>
              <a:ext uri="{FF2B5EF4-FFF2-40B4-BE49-F238E27FC236}">
                <a16:creationId xmlns:a16="http://schemas.microsoft.com/office/drawing/2014/main" id="{2EF78B48-BEA7-6AF3-C083-715F49A6F5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5112" y="1690688"/>
            <a:ext cx="5481776" cy="4351338"/>
          </a:xfrm>
        </p:spPr>
      </p:pic>
    </p:spTree>
    <p:extLst>
      <p:ext uri="{BB962C8B-B14F-4D97-AF65-F5344CB8AC3E}">
        <p14:creationId xmlns:p14="http://schemas.microsoft.com/office/powerpoint/2010/main" val="323509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DF8A0C-1AD4-2CD4-1F1C-BB48DB2908DB}"/>
              </a:ext>
            </a:extLst>
          </p:cNvPr>
          <p:cNvSpPr>
            <a:spLocks noGrp="1"/>
          </p:cNvSpPr>
          <p:nvPr>
            <p:ph idx="1"/>
          </p:nvPr>
        </p:nvSpPr>
        <p:spPr>
          <a:xfrm>
            <a:off x="838200" y="651386"/>
            <a:ext cx="10515600" cy="5555227"/>
          </a:xfrm>
        </p:spPr>
        <p:txBody>
          <a:bodyPr>
            <a:normAutofit fontScale="77500" lnSpcReduction="20000"/>
          </a:bodyPr>
          <a:lstStyle/>
          <a:p>
            <a:pPr marL="0" indent="0">
              <a:lnSpc>
                <a:spcPct val="120000"/>
              </a:lnSpc>
              <a:buNone/>
            </a:pPr>
            <a:r>
              <a:rPr lang="fr-FR" dirty="0"/>
              <a:t>Trotsky, le 22 décembre 1938 :</a:t>
            </a:r>
          </a:p>
          <a:p>
            <a:pPr marL="0" indent="0" algn="just">
              <a:lnSpc>
                <a:spcPct val="120000"/>
              </a:lnSpc>
              <a:buNone/>
            </a:pPr>
            <a:r>
              <a:rPr lang="fr-FR" i="1" dirty="0"/>
              <a:t>« Le nombre de pays qui expulsent les Juifs ne cesse de croître. Le nombre de pays capables de les accueillir diminue. En même temps la lutte ne fait que s'exacerber. Il est possible d'imaginer sans difficulté ce qui attend les Juifs dès le début de la future guerre mondiale. Mais, même sans guerre, le prochain développement de la réaction mondiale signifie presque avec certitude l'extermination physique des Juifs.</a:t>
            </a:r>
          </a:p>
          <a:p>
            <a:pPr marL="0" indent="0" algn="just">
              <a:lnSpc>
                <a:spcPct val="120000"/>
              </a:lnSpc>
              <a:buNone/>
            </a:pPr>
            <a:r>
              <a:rPr lang="fr-FR" i="1" dirty="0"/>
              <a:t>(…)</a:t>
            </a:r>
          </a:p>
          <a:p>
            <a:pPr marL="0" indent="0" algn="just">
              <a:lnSpc>
                <a:spcPct val="120000"/>
              </a:lnSpc>
              <a:buNone/>
            </a:pPr>
            <a:r>
              <a:rPr lang="fr-FR" b="1" i="1" dirty="0"/>
              <a:t>Maintenant plus que jamais le destin du peuple juif — pas seulement leur  destin politique, mais leur destin physique — est lié indissolublement à la lutte émancipatrice du prolétariat international.</a:t>
            </a:r>
            <a:r>
              <a:rPr lang="fr-FR" i="1" dirty="0"/>
              <a:t> Seule une mobilisation courageuse des ouvriers contre la réaction, la constitution de milices ouvrières, la résistance physique directe aux bandes fascistes, une confiance en soi plus grande, activité et audace de la part de tous les opprimés, peuvent provoquer un changement dans le rapport des forces, arrêter la vague mondiale de fascisme et ouvrir un nouveau chapitre dans l'histoire de l'humanité. »</a:t>
            </a:r>
          </a:p>
        </p:txBody>
      </p:sp>
    </p:spTree>
    <p:extLst>
      <p:ext uri="{BB962C8B-B14F-4D97-AF65-F5344CB8AC3E}">
        <p14:creationId xmlns:p14="http://schemas.microsoft.com/office/powerpoint/2010/main" val="167348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plein air, noir et blanc, bâtiment, habits&#10;&#10;Le contenu généré par l’IA peut être incorrect.">
            <a:extLst>
              <a:ext uri="{FF2B5EF4-FFF2-40B4-BE49-F238E27FC236}">
                <a16:creationId xmlns:a16="http://schemas.microsoft.com/office/drawing/2014/main" id="{5C959BB4-12A3-AD22-A6E0-910E1FB78E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058" y="28774"/>
            <a:ext cx="10205884" cy="6800452"/>
          </a:xfrm>
        </p:spPr>
      </p:pic>
    </p:spTree>
    <p:extLst>
      <p:ext uri="{BB962C8B-B14F-4D97-AF65-F5344CB8AC3E}">
        <p14:creationId xmlns:p14="http://schemas.microsoft.com/office/powerpoint/2010/main" val="208787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E62906-2EB3-AAA5-63B1-EE1A66768200}"/>
              </a:ext>
            </a:extLst>
          </p:cNvPr>
          <p:cNvSpPr>
            <a:spLocks noGrp="1"/>
          </p:cNvSpPr>
          <p:nvPr>
            <p:ph idx="1"/>
          </p:nvPr>
        </p:nvSpPr>
        <p:spPr>
          <a:xfrm>
            <a:off x="838200" y="1253331"/>
            <a:ext cx="10515600" cy="4351338"/>
          </a:xfrm>
        </p:spPr>
        <p:txBody>
          <a:bodyPr>
            <a:normAutofit/>
          </a:bodyPr>
          <a:lstStyle/>
          <a:p>
            <a:pPr marL="0" indent="0">
              <a:buNone/>
            </a:pPr>
            <a:r>
              <a:rPr lang="fr-FR" i="1" dirty="0">
                <a:solidFill>
                  <a:srgbClr val="000000"/>
                </a:solidFill>
                <a:latin typeface="Times New Roman" panose="02020603050405020304" pitchFamily="18" charset="0"/>
              </a:rPr>
              <a:t>Q</a:t>
            </a:r>
            <a:r>
              <a:rPr lang="fr-FR" i="1" u="none" strike="noStrike" dirty="0">
                <a:solidFill>
                  <a:srgbClr val="000000"/>
                </a:solidFill>
                <a:effectLst/>
                <a:latin typeface="Times New Roman" panose="02020603050405020304" pitchFamily="18" charset="0"/>
              </a:rPr>
              <a:t>u’est-ce qui </a:t>
            </a:r>
            <a:r>
              <a:rPr lang="fr-FR" b="1" i="1" u="none" strike="noStrike" dirty="0">
                <a:solidFill>
                  <a:srgbClr val="000000"/>
                </a:solidFill>
                <a:effectLst/>
                <a:latin typeface="Times New Roman" panose="02020603050405020304" pitchFamily="18" charset="0"/>
              </a:rPr>
              <a:t>explique ce procédé industriel de destruction </a:t>
            </a:r>
            <a:r>
              <a:rPr lang="fr-FR" i="1" u="none" strike="noStrike" dirty="0">
                <a:solidFill>
                  <a:srgbClr val="000000"/>
                </a:solidFill>
                <a:effectLst/>
                <a:latin typeface="Times New Roman" panose="02020603050405020304" pitchFamily="18" charset="0"/>
              </a:rPr>
              <a:t>des juifs d’Europe ?</a:t>
            </a:r>
          </a:p>
          <a:p>
            <a:pPr marL="0" indent="0">
              <a:buNone/>
            </a:pPr>
            <a:endParaRPr lang="fr-FR" sz="1800" i="1" u="none" strike="noStrike" dirty="0">
              <a:solidFill>
                <a:srgbClr val="000000"/>
              </a:solidFill>
              <a:effectLst/>
              <a:latin typeface="Times New Roman" panose="02020603050405020304" pitchFamily="18" charset="0"/>
            </a:endParaRPr>
          </a:p>
          <a:p>
            <a:pPr marL="0" indent="0" algn="r">
              <a:buNone/>
            </a:pPr>
            <a:r>
              <a:rPr lang="fr-FR" i="1" u="none" strike="noStrike" dirty="0">
                <a:solidFill>
                  <a:srgbClr val="000000"/>
                </a:solidFill>
                <a:effectLst/>
                <a:latin typeface="Times New Roman" panose="02020603050405020304" pitchFamily="18" charset="0"/>
              </a:rPr>
              <a:t>Quelles sont les </a:t>
            </a:r>
            <a:r>
              <a:rPr lang="fr-FR" b="1" i="1" u="none" strike="noStrike" dirty="0">
                <a:solidFill>
                  <a:srgbClr val="000000"/>
                </a:solidFill>
                <a:effectLst/>
                <a:latin typeface="Times New Roman" panose="02020603050405020304" pitchFamily="18" charset="0"/>
              </a:rPr>
              <a:t>limites de l’historiographie officielle </a:t>
            </a:r>
            <a:r>
              <a:rPr lang="fr-FR" i="1" u="none" strike="noStrike" dirty="0">
                <a:solidFill>
                  <a:srgbClr val="000000"/>
                </a:solidFill>
                <a:effectLst/>
                <a:latin typeface="Times New Roman" panose="02020603050405020304" pitchFamily="18" charset="0"/>
              </a:rPr>
              <a:t>de la Shoah, et des discours des manuels d’histoire qui présentent la </a:t>
            </a:r>
            <a:r>
              <a:rPr lang="fr-FR" b="1" i="1" u="none" strike="noStrike" dirty="0">
                <a:solidFill>
                  <a:srgbClr val="000000"/>
                </a:solidFill>
                <a:effectLst/>
                <a:latin typeface="Times New Roman" panose="02020603050405020304" pitchFamily="18" charset="0"/>
              </a:rPr>
              <a:t>Seconde Guerre mondiale </a:t>
            </a:r>
            <a:r>
              <a:rPr lang="fr-FR" i="1" u="none" strike="noStrike" dirty="0">
                <a:solidFill>
                  <a:srgbClr val="000000"/>
                </a:solidFill>
                <a:effectLst/>
                <a:latin typeface="Times New Roman" panose="02020603050405020304" pitchFamily="18" charset="0"/>
              </a:rPr>
              <a:t>comme la lutte de la démocratie contre la barbarie ?</a:t>
            </a:r>
          </a:p>
          <a:p>
            <a:pPr marL="0" indent="0">
              <a:buNone/>
            </a:pPr>
            <a:endParaRPr lang="fr-FR" sz="1800" i="1" u="none" strike="noStrike" dirty="0">
              <a:solidFill>
                <a:srgbClr val="000000"/>
              </a:solidFill>
              <a:effectLst/>
              <a:latin typeface="Times New Roman" panose="02020603050405020304" pitchFamily="18" charset="0"/>
            </a:endParaRPr>
          </a:p>
          <a:p>
            <a:pPr marL="0" indent="0">
              <a:buNone/>
            </a:pPr>
            <a:r>
              <a:rPr lang="fr-FR" i="1" u="none" strike="noStrike" dirty="0">
                <a:solidFill>
                  <a:srgbClr val="000000"/>
                </a:solidFill>
                <a:effectLst/>
                <a:latin typeface="Times New Roman" panose="02020603050405020304" pitchFamily="18" charset="0"/>
              </a:rPr>
              <a:t>Comment </a:t>
            </a:r>
            <a:r>
              <a:rPr lang="fr-FR" b="1" i="1" u="none" strike="noStrike" dirty="0">
                <a:solidFill>
                  <a:srgbClr val="000000"/>
                </a:solidFill>
                <a:effectLst/>
                <a:latin typeface="Times New Roman" panose="02020603050405020304" pitchFamily="18" charset="0"/>
              </a:rPr>
              <a:t>notre analyse du fascisme</a:t>
            </a:r>
            <a:r>
              <a:rPr lang="fr-FR" i="1" u="none" strike="noStrike" dirty="0">
                <a:solidFill>
                  <a:srgbClr val="000000"/>
                </a:solidFill>
                <a:effectLst/>
                <a:latin typeface="Times New Roman" panose="02020603050405020304" pitchFamily="18" charset="0"/>
              </a:rPr>
              <a:t>, qui fut notamment développée par Léon Trotsky, nous permet-elle de comprendre l’</a:t>
            </a:r>
            <a:r>
              <a:rPr lang="fr-FR" b="1" i="1" u="none" strike="noStrike" dirty="0">
                <a:solidFill>
                  <a:srgbClr val="000000"/>
                </a:solidFill>
                <a:effectLst/>
                <a:latin typeface="Times New Roman" panose="02020603050405020304" pitchFamily="18" charset="0"/>
              </a:rPr>
              <a:t>antisémitisme</a:t>
            </a:r>
            <a:r>
              <a:rPr lang="fr-FR" i="1" u="none" strike="noStrike" dirty="0">
                <a:solidFill>
                  <a:srgbClr val="000000"/>
                </a:solidFill>
                <a:effectLst/>
                <a:latin typeface="Times New Roman" panose="02020603050405020304" pitchFamily="18" charset="0"/>
              </a:rPr>
              <a:t> nazi et la </a:t>
            </a:r>
            <a:r>
              <a:rPr lang="fr-FR" b="1" i="1" u="none" strike="noStrike" dirty="0">
                <a:solidFill>
                  <a:srgbClr val="000000"/>
                </a:solidFill>
                <a:effectLst/>
                <a:latin typeface="Times New Roman" panose="02020603050405020304" pitchFamily="18" charset="0"/>
              </a:rPr>
              <a:t>Shoah</a:t>
            </a:r>
            <a:r>
              <a:rPr lang="fr-FR" i="1" u="none" strike="noStrike" dirty="0">
                <a:solidFill>
                  <a:srgbClr val="000000"/>
                </a:solidFill>
                <a:effectLst/>
                <a:latin typeface="Times New Roman" panose="02020603050405020304" pitchFamily="18" charset="0"/>
              </a:rPr>
              <a:t> ?</a:t>
            </a:r>
            <a:endParaRPr lang="fr-FR" sz="4000" dirty="0">
              <a:effectLst/>
            </a:endParaRPr>
          </a:p>
        </p:txBody>
      </p:sp>
    </p:spTree>
    <p:extLst>
      <p:ext uri="{BB962C8B-B14F-4D97-AF65-F5344CB8AC3E}">
        <p14:creationId xmlns:p14="http://schemas.microsoft.com/office/powerpoint/2010/main" val="287405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plein air, habits, Équipe, Violence&#10;&#10;Le contenu généré par l’IA peut être incorrect.">
            <a:extLst>
              <a:ext uri="{FF2B5EF4-FFF2-40B4-BE49-F238E27FC236}">
                <a16:creationId xmlns:a16="http://schemas.microsoft.com/office/drawing/2014/main" id="{0AB2DE0A-B108-5DA1-5B78-E0D4CB557A3C}"/>
              </a:ext>
            </a:extLst>
          </p:cNvPr>
          <p:cNvPicPr>
            <a:picLocks noChangeAspect="1"/>
          </p:cNvPicPr>
          <p:nvPr/>
        </p:nvPicPr>
        <p:blipFill>
          <a:blip r:embed="rId2">
            <a:extLst>
              <a:ext uri="{28A0092B-C50C-407E-A947-70E740481C1C}">
                <a14:useLocalDpi xmlns:a14="http://schemas.microsoft.com/office/drawing/2010/main" val="0"/>
              </a:ext>
            </a:extLst>
          </a:blip>
          <a:srcRect t="15429" b="8673"/>
          <a:stretch/>
        </p:blipFill>
        <p:spPr>
          <a:xfrm>
            <a:off x="4264152" y="3474730"/>
            <a:ext cx="7924800" cy="3383270"/>
          </a:xfrm>
          <a:prstGeom prst="rect">
            <a:avLst/>
          </a:prstGeom>
        </p:spPr>
      </p:pic>
      <p:pic>
        <p:nvPicPr>
          <p:cNvPr id="5" name="Espace réservé du contenu 4" descr="Une image contenant habits, intérieur, scène, meubles&#10;&#10;Le contenu généré par l’IA peut être incorrect.">
            <a:extLst>
              <a:ext uri="{FF2B5EF4-FFF2-40B4-BE49-F238E27FC236}">
                <a16:creationId xmlns:a16="http://schemas.microsoft.com/office/drawing/2014/main" id="{E9A8870F-027D-7769-CBA9-88030B05D412}"/>
              </a:ext>
            </a:extLst>
          </p:cNvPr>
          <p:cNvPicPr>
            <a:picLocks noChangeAspect="1"/>
          </p:cNvPicPr>
          <p:nvPr/>
        </p:nvPicPr>
        <p:blipFill>
          <a:blip r:embed="rId3">
            <a:extLst>
              <a:ext uri="{28A0092B-C50C-407E-A947-70E740481C1C}">
                <a14:useLocalDpi xmlns:a14="http://schemas.microsoft.com/office/drawing/2010/main" val="0"/>
              </a:ext>
            </a:extLst>
          </a:blip>
          <a:srcRect t="33009" r="2" b="6071"/>
          <a:stretch/>
        </p:blipFill>
        <p:spPr>
          <a:xfrm>
            <a:off x="4633120" y="-10"/>
            <a:ext cx="7555832" cy="3383280"/>
          </a:xfrm>
          <a:prstGeom prst="rect">
            <a:avLst/>
          </a:prstGeom>
        </p:spPr>
      </p:pic>
      <p:sp useBgFill="1">
        <p:nvSpPr>
          <p:cNvPr id="21" name="Freeform: Shape 20">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07398422-F42C-6875-0608-43834068127E}"/>
              </a:ext>
            </a:extLst>
          </p:cNvPr>
          <p:cNvSpPr>
            <a:spLocks noGrp="1"/>
          </p:cNvSpPr>
          <p:nvPr>
            <p:ph type="title"/>
          </p:nvPr>
        </p:nvSpPr>
        <p:spPr>
          <a:xfrm>
            <a:off x="643468" y="609600"/>
            <a:ext cx="3992700" cy="3877197"/>
          </a:xfrm>
        </p:spPr>
        <p:txBody>
          <a:bodyPr vert="horz" lIns="91440" tIns="45720" rIns="91440" bIns="45720" rtlCol="0" anchor="b">
            <a:normAutofit/>
          </a:bodyPr>
          <a:lstStyle/>
          <a:p>
            <a:r>
              <a:rPr lang="en-US" kern="1200" dirty="0" err="1">
                <a:solidFill>
                  <a:schemeClr val="tx1"/>
                </a:solidFill>
              </a:rPr>
              <a:t>D’une</a:t>
            </a:r>
            <a:r>
              <a:rPr lang="en-US" kern="1200" dirty="0">
                <a:solidFill>
                  <a:schemeClr val="tx1"/>
                </a:solidFill>
              </a:rPr>
              <a:t> guerre </a:t>
            </a:r>
            <a:r>
              <a:rPr lang="en-US" kern="1200" dirty="0" err="1">
                <a:solidFill>
                  <a:schemeClr val="tx1"/>
                </a:solidFill>
              </a:rPr>
              <a:t>impérialiste</a:t>
            </a:r>
            <a:r>
              <a:rPr lang="en-US" kern="1200" dirty="0">
                <a:solidFill>
                  <a:schemeClr val="tx1"/>
                </a:solidFill>
              </a:rPr>
              <a:t> à </a:t>
            </a:r>
            <a:r>
              <a:rPr lang="en-US" kern="1200" dirty="0" err="1">
                <a:solidFill>
                  <a:schemeClr val="tx1"/>
                </a:solidFill>
              </a:rPr>
              <a:t>l’autre</a:t>
            </a:r>
            <a:endParaRPr lang="en-US" kern="1200" dirty="0">
              <a:solidFill>
                <a:schemeClr val="tx1"/>
              </a:solidFill>
            </a:endParaRPr>
          </a:p>
        </p:txBody>
      </p:sp>
    </p:spTree>
    <p:extLst>
      <p:ext uri="{BB962C8B-B14F-4D97-AF65-F5344CB8AC3E}">
        <p14:creationId xmlns:p14="http://schemas.microsoft.com/office/powerpoint/2010/main" val="41370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EA32C0-C7D9-BA40-A8A2-EFA88E8A0B18}"/>
              </a:ext>
            </a:extLst>
          </p:cNvPr>
          <p:cNvSpPr>
            <a:spLocks noGrp="1"/>
          </p:cNvSpPr>
          <p:nvPr>
            <p:ph type="title"/>
          </p:nvPr>
        </p:nvSpPr>
        <p:spPr>
          <a:xfrm>
            <a:off x="1255059" y="4981881"/>
            <a:ext cx="9681882" cy="1250746"/>
          </a:xfrm>
        </p:spPr>
        <p:txBody>
          <a:bodyPr vert="horz" lIns="91440" tIns="45720" rIns="91440" bIns="45720" rtlCol="0" anchor="b">
            <a:normAutofit/>
          </a:bodyPr>
          <a:lstStyle/>
          <a:p>
            <a:pPr algn="ctr"/>
            <a:r>
              <a:rPr lang="en-US" sz="6000" dirty="0" err="1">
                <a:solidFill>
                  <a:schemeClr val="tx1">
                    <a:lumMod val="85000"/>
                    <a:lumOff val="15000"/>
                  </a:schemeClr>
                </a:solidFill>
              </a:rPr>
              <a:t>Qu’est-ce</a:t>
            </a:r>
            <a:r>
              <a:rPr lang="en-US" sz="6000" dirty="0">
                <a:solidFill>
                  <a:schemeClr val="tx1">
                    <a:lumMod val="85000"/>
                    <a:lumOff val="15000"/>
                  </a:schemeClr>
                </a:solidFill>
              </a:rPr>
              <a:t> que le </a:t>
            </a:r>
            <a:r>
              <a:rPr lang="en-US" sz="6000" dirty="0" err="1">
                <a:solidFill>
                  <a:schemeClr val="tx1">
                    <a:lumMod val="85000"/>
                    <a:lumOff val="15000"/>
                  </a:schemeClr>
                </a:solidFill>
              </a:rPr>
              <a:t>fascisme</a:t>
            </a:r>
            <a:r>
              <a:rPr lang="en-US" sz="6000" dirty="0">
                <a:solidFill>
                  <a:schemeClr val="tx1">
                    <a:lumMod val="85000"/>
                    <a:lumOff val="15000"/>
                  </a:schemeClr>
                </a:solidFill>
              </a:rPr>
              <a:t> ?</a:t>
            </a:r>
          </a:p>
        </p:txBody>
      </p:sp>
      <p:pic>
        <p:nvPicPr>
          <p:cNvPr id="5" name="Espace réservé du contenu 4" descr="Une image contenant habits, personne, uniforme militaire, funérailles&#10;&#10;Le contenu généré par l’IA peut être incorrect.">
            <a:extLst>
              <a:ext uri="{FF2B5EF4-FFF2-40B4-BE49-F238E27FC236}">
                <a16:creationId xmlns:a16="http://schemas.microsoft.com/office/drawing/2014/main" id="{4B817A7D-288E-2D73-2E1D-CEADCDD5B3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84"/>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27243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66F36-688E-3C25-EECD-EC1023D9E50D}"/>
              </a:ext>
            </a:extLst>
          </p:cNvPr>
          <p:cNvSpPr>
            <a:spLocks noGrp="1"/>
          </p:cNvSpPr>
          <p:nvPr>
            <p:ph type="title"/>
          </p:nvPr>
        </p:nvSpPr>
        <p:spPr>
          <a:xfrm>
            <a:off x="553064" y="365125"/>
            <a:ext cx="10800736" cy="1325563"/>
          </a:xfrm>
        </p:spPr>
        <p:txBody>
          <a:bodyPr/>
          <a:lstStyle/>
          <a:p>
            <a:r>
              <a:rPr lang="fr-FR" b="1" dirty="0">
                <a:latin typeface="Times New Roman" panose="02020603050405020304" pitchFamily="18" charset="0"/>
                <a:cs typeface="Times New Roman" panose="02020603050405020304" pitchFamily="18" charset="0"/>
              </a:rPr>
              <a:t>Une contre-révolution préventive…</a:t>
            </a:r>
          </a:p>
        </p:txBody>
      </p:sp>
      <p:pic>
        <p:nvPicPr>
          <p:cNvPr id="7" name="Image 6" descr="Une image contenant texte, affiche, dessin humoristique, dessin&#10;&#10;Le contenu généré par l’IA peut être incorrect.">
            <a:extLst>
              <a:ext uri="{FF2B5EF4-FFF2-40B4-BE49-F238E27FC236}">
                <a16:creationId xmlns:a16="http://schemas.microsoft.com/office/drawing/2014/main" id="{50FE8A01-2A17-CAA6-3F03-74E595ABC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625" y="1538375"/>
            <a:ext cx="3289554" cy="4816848"/>
          </a:xfrm>
          <a:prstGeom prst="rect">
            <a:avLst/>
          </a:prstGeom>
        </p:spPr>
      </p:pic>
      <p:pic>
        <p:nvPicPr>
          <p:cNvPr id="9" name="Image 8" descr="Une image contenant texte, affiche, peinture, dessin humoristique&#10;&#10;Le contenu généré par l’IA peut être incorrect.">
            <a:extLst>
              <a:ext uri="{FF2B5EF4-FFF2-40B4-BE49-F238E27FC236}">
                <a16:creationId xmlns:a16="http://schemas.microsoft.com/office/drawing/2014/main" id="{D2BA152E-A177-8CDF-E999-B918ADF8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639" y="1538375"/>
            <a:ext cx="3571653" cy="4816848"/>
          </a:xfrm>
          <a:prstGeom prst="rect">
            <a:avLst/>
          </a:prstGeom>
        </p:spPr>
      </p:pic>
      <p:pic>
        <p:nvPicPr>
          <p:cNvPr id="13" name="Image 12" descr="Une image contenant habits, bâtiment, plein air, personne&#10;&#10;Le contenu généré par l’IA peut être incorrect.">
            <a:extLst>
              <a:ext uri="{FF2B5EF4-FFF2-40B4-BE49-F238E27FC236}">
                <a16:creationId xmlns:a16="http://schemas.microsoft.com/office/drawing/2014/main" id="{7B66E176-D535-3441-C136-753C5F606822}"/>
              </a:ext>
            </a:extLst>
          </p:cNvPr>
          <p:cNvPicPr>
            <a:picLocks noChangeAspect="1"/>
          </p:cNvPicPr>
          <p:nvPr/>
        </p:nvPicPr>
        <p:blipFill>
          <a:blip r:embed="rId4">
            <a:extLst>
              <a:ext uri="{28A0092B-C50C-407E-A947-70E740481C1C}">
                <a14:useLocalDpi xmlns:a14="http://schemas.microsoft.com/office/drawing/2010/main" val="0"/>
              </a:ext>
            </a:extLst>
          </a:blip>
          <a:srcRect l="21589" r="19948"/>
          <a:stretch/>
        </p:blipFill>
        <p:spPr>
          <a:xfrm>
            <a:off x="553064" y="1524716"/>
            <a:ext cx="4236102" cy="4830507"/>
          </a:xfrm>
          <a:prstGeom prst="rect">
            <a:avLst/>
          </a:prstGeom>
        </p:spPr>
      </p:pic>
    </p:spTree>
    <p:extLst>
      <p:ext uri="{BB962C8B-B14F-4D97-AF65-F5344CB8AC3E}">
        <p14:creationId xmlns:p14="http://schemas.microsoft.com/office/powerpoint/2010/main" val="158143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0580C1-B184-C62C-4F07-646F3AB4382C}"/>
              </a:ext>
            </a:extLst>
          </p:cNvPr>
          <p:cNvSpPr>
            <a:spLocks noGrp="1"/>
          </p:cNvSpPr>
          <p:nvPr>
            <p:ph type="title"/>
          </p:nvPr>
        </p:nvSpPr>
        <p:spPr/>
        <p:txBody>
          <a:bodyPr/>
          <a:lstStyle/>
          <a:p>
            <a:pPr algn="r"/>
            <a:r>
              <a:rPr lang="fr-FR" b="1" dirty="0">
                <a:latin typeface="Times New Roman" panose="02020603050405020304" pitchFamily="18" charset="0"/>
                <a:cs typeface="Times New Roman" panose="02020603050405020304" pitchFamily="18" charset="0"/>
              </a:rPr>
              <a:t>… portée par un mouvement de masse de la petite-bourgeoisie</a:t>
            </a:r>
          </a:p>
        </p:txBody>
      </p:sp>
      <p:sp>
        <p:nvSpPr>
          <p:cNvPr id="3" name="Espace réservé du contenu 2">
            <a:extLst>
              <a:ext uri="{FF2B5EF4-FFF2-40B4-BE49-F238E27FC236}">
                <a16:creationId xmlns:a16="http://schemas.microsoft.com/office/drawing/2014/main" id="{61964500-6D4A-238D-7F5E-3EF759AAF9CD}"/>
              </a:ext>
            </a:extLst>
          </p:cNvPr>
          <p:cNvSpPr>
            <a:spLocks noGrp="1"/>
          </p:cNvSpPr>
          <p:nvPr>
            <p:ph idx="1"/>
          </p:nvPr>
        </p:nvSpPr>
        <p:spPr/>
        <p:txBody>
          <a:bodyPr>
            <a:normAutofit fontScale="92500"/>
          </a:bodyPr>
          <a:lstStyle/>
          <a:p>
            <a:pPr marL="0" indent="0" algn="just">
              <a:lnSpc>
                <a:spcPct val="120000"/>
              </a:lnSpc>
              <a:buNone/>
            </a:pPr>
            <a:r>
              <a:rPr lang="fr-FR" sz="2400" b="0" i="0" u="none" strike="noStrike" dirty="0">
                <a:solidFill>
                  <a:srgbClr val="000000"/>
                </a:solidFill>
                <a:effectLst/>
                <a:latin typeface="Times New Roman" panose="02020603050405020304" pitchFamily="18" charset="0"/>
              </a:rPr>
              <a:t>« </a:t>
            </a:r>
            <a:r>
              <a:rPr lang="fr-FR" sz="2400" b="0" i="1" u="none" strike="noStrike" dirty="0">
                <a:solidFill>
                  <a:srgbClr val="000000"/>
                </a:solidFill>
                <a:effectLst/>
                <a:latin typeface="Times New Roman" panose="02020603050405020304" pitchFamily="18" charset="0"/>
              </a:rPr>
              <a:t>Le régime fasciste voit son tour arriver lorsque les moyens « </a:t>
            </a:r>
            <a:r>
              <a:rPr lang="fr-FR" sz="2400" b="0" u="none" strike="noStrike" dirty="0">
                <a:solidFill>
                  <a:srgbClr val="000000"/>
                </a:solidFill>
                <a:effectLst/>
                <a:latin typeface="Times New Roman" panose="02020603050405020304" pitchFamily="18" charset="0"/>
              </a:rPr>
              <a:t>normaux</a:t>
            </a:r>
            <a:r>
              <a:rPr lang="fr-FR" sz="2400" b="0" i="1" u="none" strike="noStrike" dirty="0">
                <a:solidFill>
                  <a:srgbClr val="000000"/>
                </a:solidFill>
                <a:effectLst/>
                <a:latin typeface="Times New Roman" panose="02020603050405020304" pitchFamily="18" charset="0"/>
              </a:rPr>
              <a:t> », militaires et policiers de la dictature bourgeoise, avec leur couverture parlementaire, ne suffisent pas pour maintenir la société en équilibre. À travers les agents du fascisme, le capital met en mouvement les masses de la petite bourgeoisie enragée, les bandes des lumpen-prolétaires déclassés et démoralisés, tous ces innombrables êtres humains que le capital financier a lui-même plongés dans la rage et le désespoir.</a:t>
            </a:r>
          </a:p>
          <a:p>
            <a:pPr marL="0" indent="0" algn="just">
              <a:lnSpc>
                <a:spcPct val="120000"/>
              </a:lnSpc>
              <a:buNone/>
            </a:pPr>
            <a:r>
              <a:rPr lang="fr-FR" sz="2400" b="0" i="1" u="none" strike="noStrike" dirty="0">
                <a:solidFill>
                  <a:srgbClr val="000000"/>
                </a:solidFill>
                <a:effectLst/>
                <a:latin typeface="Times New Roman" panose="02020603050405020304" pitchFamily="18" charset="0"/>
              </a:rPr>
              <a:t>La bourgeoisie exige des fascistes un travail achevé (...) Et les agents du fascisme utilisant la petite bourgeoisie comme bélier et détruisant tous les obstacles sur leur chemin, mèneront leur travail à bonne fin.</a:t>
            </a:r>
            <a:r>
              <a:rPr lang="fr-FR" sz="2400" b="0" i="0" u="none" strike="noStrike" dirty="0">
                <a:solidFill>
                  <a:srgbClr val="000000"/>
                </a:solidFill>
                <a:effectLst/>
                <a:latin typeface="Times New Roman" panose="02020603050405020304" pitchFamily="18" charset="0"/>
              </a:rPr>
              <a:t> » </a:t>
            </a:r>
          </a:p>
          <a:p>
            <a:pPr marL="0" indent="0" algn="just">
              <a:buNone/>
            </a:pPr>
            <a:r>
              <a:rPr lang="fr-FR" sz="2400" b="0" i="0" u="none" strike="noStrike" dirty="0">
                <a:solidFill>
                  <a:srgbClr val="000000"/>
                </a:solidFill>
                <a:effectLst/>
                <a:latin typeface="Times New Roman" panose="02020603050405020304" pitchFamily="18" charset="0"/>
              </a:rPr>
              <a:t>Léon Trotsky</a:t>
            </a:r>
            <a:endParaRPr lang="fr-FR" sz="3200" dirty="0"/>
          </a:p>
        </p:txBody>
      </p:sp>
    </p:spTree>
    <p:extLst>
      <p:ext uri="{BB962C8B-B14F-4D97-AF65-F5344CB8AC3E}">
        <p14:creationId xmlns:p14="http://schemas.microsoft.com/office/powerpoint/2010/main" val="291188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abandonné, intérieur, cave, dégradation&#10;&#10;Le contenu généré par l’IA peut être incorrect.">
            <a:extLst>
              <a:ext uri="{FF2B5EF4-FFF2-40B4-BE49-F238E27FC236}">
                <a16:creationId xmlns:a16="http://schemas.microsoft.com/office/drawing/2014/main" id="{3836F6CE-1E8D-9DF1-5504-36B5C389215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558" r="35534" b="1"/>
          <a:stretch/>
        </p:blipFill>
        <p:spPr>
          <a:xfrm>
            <a:off x="194948" y="173518"/>
            <a:ext cx="7803277" cy="6512761"/>
          </a:xfrm>
          <a:prstGeom prst="rect">
            <a:avLst/>
          </a:prstGeom>
        </p:spPr>
      </p:pic>
      <p:pic>
        <p:nvPicPr>
          <p:cNvPr id="7" name="Image 6" descr="Une image contenant habits, texte, personne, Visage humain&#10;&#10;Le contenu généré par l’IA peut être incorrect.">
            <a:extLst>
              <a:ext uri="{FF2B5EF4-FFF2-40B4-BE49-F238E27FC236}">
                <a16:creationId xmlns:a16="http://schemas.microsoft.com/office/drawing/2014/main" id="{1BB9CEB4-13F5-4A54-31FD-3DC1CDA04543}"/>
              </a:ext>
            </a:extLst>
          </p:cNvPr>
          <p:cNvPicPr>
            <a:picLocks noChangeAspect="1"/>
          </p:cNvPicPr>
          <p:nvPr/>
        </p:nvPicPr>
        <p:blipFill>
          <a:blip r:embed="rId3">
            <a:extLst>
              <a:ext uri="{28A0092B-C50C-407E-A947-70E740481C1C}">
                <a14:useLocalDpi xmlns:a14="http://schemas.microsoft.com/office/drawing/2010/main" val="0"/>
              </a:ext>
            </a:extLst>
          </a:blip>
          <a:srcRect r="6509" b="1"/>
          <a:stretch/>
        </p:blipFill>
        <p:spPr>
          <a:xfrm>
            <a:off x="8185614" y="169917"/>
            <a:ext cx="3807644" cy="6516362"/>
          </a:xfrm>
          <a:prstGeom prst="rect">
            <a:avLst/>
          </a:prstGeom>
        </p:spPr>
      </p:pic>
    </p:spTree>
    <p:extLst>
      <p:ext uri="{BB962C8B-B14F-4D97-AF65-F5344CB8AC3E}">
        <p14:creationId xmlns:p14="http://schemas.microsoft.com/office/powerpoint/2010/main" val="270058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96AFEB-80D4-B4FE-6A8D-36CC66814D16}"/>
              </a:ext>
            </a:extLst>
          </p:cNvPr>
          <p:cNvSpPr>
            <a:spLocks noGrp="1"/>
          </p:cNvSpPr>
          <p:nvPr>
            <p:ph type="title"/>
          </p:nvPr>
        </p:nvSpPr>
        <p:spPr/>
        <p:txBody>
          <a:bodyPr/>
          <a:lstStyle/>
          <a:p>
            <a:r>
              <a:rPr lang="fr-FR" dirty="0"/>
              <a:t>L’idéologie antisémite nazie</a:t>
            </a:r>
          </a:p>
        </p:txBody>
      </p:sp>
      <p:pic>
        <p:nvPicPr>
          <p:cNvPr id="5" name="Espace réservé du contenu 4" descr="Une image contenant texte, affiche, homme, habits&#10;&#10;Le contenu généré par l’IA peut être incorrect.">
            <a:extLst>
              <a:ext uri="{FF2B5EF4-FFF2-40B4-BE49-F238E27FC236}">
                <a16:creationId xmlns:a16="http://schemas.microsoft.com/office/drawing/2014/main" id="{B0EC2850-AD94-3B1E-BC06-69CF658236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1155" y="1465866"/>
            <a:ext cx="3440887" cy="4865009"/>
          </a:xfrm>
        </p:spPr>
      </p:pic>
      <p:pic>
        <p:nvPicPr>
          <p:cNvPr id="7" name="Image 6" descr="Une image contenant texte, affiche, livre, Police&#10;&#10;Le contenu généré par l’IA peut être incorrect.">
            <a:extLst>
              <a:ext uri="{FF2B5EF4-FFF2-40B4-BE49-F238E27FC236}">
                <a16:creationId xmlns:a16="http://schemas.microsoft.com/office/drawing/2014/main" id="{54C38521-15D7-0C4B-5611-92E69CA47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766" y="1484556"/>
            <a:ext cx="3440887" cy="4846320"/>
          </a:xfrm>
          <a:prstGeom prst="rect">
            <a:avLst/>
          </a:prstGeom>
        </p:spPr>
      </p:pic>
    </p:spTree>
    <p:extLst>
      <p:ext uri="{BB962C8B-B14F-4D97-AF65-F5344CB8AC3E}">
        <p14:creationId xmlns:p14="http://schemas.microsoft.com/office/powerpoint/2010/main" val="33428829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470</Words>
  <Application>Microsoft Office PowerPoint</Application>
  <PresentationFormat>Grand écran</PresentationFormat>
  <Paragraphs>27</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Aptos</vt:lpstr>
      <vt:lpstr>Arial</vt:lpstr>
      <vt:lpstr>Times New Roman</vt:lpstr>
      <vt:lpstr>Thème Office</vt:lpstr>
      <vt:lpstr>IL Y A 80 ANS, L’ARMÉE ROUGE ENTRAIT À AUSCHWITZ</vt:lpstr>
      <vt:lpstr>Présentation PowerPoint</vt:lpstr>
      <vt:lpstr>Présentation PowerPoint</vt:lpstr>
      <vt:lpstr>D’une guerre impérialiste à l’autre</vt:lpstr>
      <vt:lpstr>Qu’est-ce que le fascisme ?</vt:lpstr>
      <vt:lpstr>Une contre-révolution préventive…</vt:lpstr>
      <vt:lpstr>… portée par un mouvement de masse de la petite-bourgeoisie</vt:lpstr>
      <vt:lpstr>Présentation PowerPoint</vt:lpstr>
      <vt:lpstr>L’idéologie antisémite nazie</vt:lpstr>
      <vt:lpstr>Présentation PowerPoint</vt:lpstr>
      <vt:lpstr>Comprendre la Shoah</vt:lpstr>
      <vt:lpstr>Présentation PowerPoint</vt:lpstr>
      <vt:lpstr>Présentation PowerPoint</vt:lpstr>
      <vt:lpstr>Présentation PowerPoint</vt:lpstr>
      <vt:lpstr>Rudolf Höss</vt:lpstr>
      <vt:lpstr>L’hypocrisie des Alliés</vt:lpstr>
      <vt:lpstr>La résistance dans les camps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Espinose</dc:creator>
  <cp:lastModifiedBy>Jack Espinose</cp:lastModifiedBy>
  <cp:revision>2</cp:revision>
  <dcterms:created xsi:type="dcterms:W3CDTF">2025-03-15T10:12:10Z</dcterms:created>
  <dcterms:modified xsi:type="dcterms:W3CDTF">2025-03-15T13:47:27Z</dcterms:modified>
</cp:coreProperties>
</file>